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CABE3CB7-57F0-4464-9E51-221318452769}" type="datetimeFigureOut">
              <a:rPr lang="en-US" smtClean="0"/>
              <a:t>9/12/2016</a:t>
            </a:fld>
            <a:endParaRPr lang="en-U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5BCDD581-CC10-4600-AC76-2BD695EA8E80}" type="slidenum">
              <a:rPr lang="en-US" smtClean="0"/>
              <a:t>‹#›</a:t>
            </a:fld>
            <a:endParaRPr lang="en-US"/>
          </a:p>
        </p:txBody>
      </p:sp>
    </p:spTree>
    <p:extLst>
      <p:ext uri="{BB962C8B-B14F-4D97-AF65-F5344CB8AC3E}">
        <p14:creationId xmlns:p14="http://schemas.microsoft.com/office/powerpoint/2010/main" val="338567487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BE3CB7-57F0-4464-9E51-221318452769}"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11226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BE3CB7-57F0-4464-9E51-221318452769}"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2942783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BE3CB7-57F0-4464-9E51-221318452769}"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2138029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CABE3CB7-57F0-4464-9E51-221318452769}" type="datetimeFigureOut">
              <a:rPr lang="en-US" smtClean="0"/>
              <a:t>9/12/2016</a:t>
            </a:fld>
            <a:endParaRPr lang="en-US"/>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5BCDD581-CC10-4600-AC76-2BD695EA8E80}" type="slidenum">
              <a:rPr lang="en-US" smtClean="0"/>
              <a:t>‹#›</a:t>
            </a:fld>
            <a:endParaRPr lang="en-US"/>
          </a:p>
        </p:txBody>
      </p:sp>
    </p:spTree>
    <p:extLst>
      <p:ext uri="{BB962C8B-B14F-4D97-AF65-F5344CB8AC3E}">
        <p14:creationId xmlns:p14="http://schemas.microsoft.com/office/powerpoint/2010/main" val="297620756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BE3CB7-57F0-4464-9E51-221318452769}"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133035906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BE3CB7-57F0-4464-9E51-221318452769}" type="datetimeFigureOut">
              <a:rPr lang="en-US" smtClean="0"/>
              <a:t>9/12/2016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331020447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BE3CB7-57F0-4464-9E51-221318452769}" type="datetimeFigureOut">
              <a:rPr lang="en-US" smtClean="0"/>
              <a:t>9/12/2016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329315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E3CB7-57F0-4464-9E51-221318452769}" type="datetimeFigureOut">
              <a:rPr lang="en-US" smtClean="0"/>
              <a:t>9/12/2016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239096744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CABE3CB7-57F0-4464-9E51-221318452769}"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BCDD581-CC10-4600-AC76-2BD695EA8E80}" type="slidenum">
              <a:rPr lang="en-US" smtClean="0"/>
              <a:t>‹#›</a:t>
            </a:fld>
            <a:endParaRPr lang="en-US"/>
          </a:p>
        </p:txBody>
      </p:sp>
    </p:spTree>
    <p:extLst>
      <p:ext uri="{BB962C8B-B14F-4D97-AF65-F5344CB8AC3E}">
        <p14:creationId xmlns:p14="http://schemas.microsoft.com/office/powerpoint/2010/main" val="712920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CABE3CB7-57F0-4464-9E51-221318452769}" type="datetimeFigureOut">
              <a:rPr lang="en-US" smtClean="0"/>
              <a:t>9/12/2016</a:t>
            </a:fld>
            <a:endParaRPr lang="en-US"/>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5BCDD581-CC10-4600-AC76-2BD695EA8E80}" type="slidenum">
              <a:rPr lang="en-US" smtClean="0"/>
              <a:t>‹#›</a:t>
            </a:fld>
            <a:endParaRPr lang="en-US"/>
          </a:p>
        </p:txBody>
      </p:sp>
    </p:spTree>
    <p:extLst>
      <p:ext uri="{BB962C8B-B14F-4D97-AF65-F5344CB8AC3E}">
        <p14:creationId xmlns:p14="http://schemas.microsoft.com/office/powerpoint/2010/main" val="854093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ABE3CB7-57F0-4464-9E51-221318452769}" type="datetimeFigureOut">
              <a:rPr lang="en-US" smtClean="0"/>
              <a:t>9/12/2016</a:t>
            </a:fld>
            <a:endParaRPr lang="en-U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5BCDD581-CC10-4600-AC76-2BD695EA8E80}" type="slidenum">
              <a:rPr lang="en-US" smtClean="0"/>
              <a:t>‹#›</a:t>
            </a:fld>
            <a:endParaRPr lang="en-US"/>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2586762065"/>
      </p:ext>
    </p:extLst>
  </p:cSld>
  <p:clrMap bg1="dk1" tx1="lt1" bg2="dk2" tx2="lt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t>Narrative Nonfiction Book Talk</a:t>
            </a:r>
            <a:endParaRPr lang="en-US" sz="5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25581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6400" y="603504"/>
            <a:ext cx="2432304" cy="2849144"/>
          </a:xfrm>
        </p:spPr>
        <p:txBody>
          <a:bodyPr/>
          <a:lstStyle/>
          <a:p>
            <a:pPr algn="ctr"/>
            <a:r>
              <a:rPr lang="en-US" sz="4000" i="1" dirty="0" smtClean="0"/>
              <a:t>Outcasts United</a:t>
            </a:r>
            <a:br>
              <a:rPr lang="en-US" sz="4000" i="1" dirty="0" smtClean="0"/>
            </a:br>
            <a:r>
              <a:rPr lang="en-US" sz="4000" i="1" dirty="0" smtClean="0"/>
              <a:t> </a:t>
            </a:r>
            <a:br>
              <a:rPr lang="en-US" sz="4000" i="1" dirty="0" smtClean="0"/>
            </a:br>
            <a:r>
              <a:rPr lang="en-US" sz="2400" i="1" dirty="0" smtClean="0"/>
              <a:t>by Warren St. John</a:t>
            </a:r>
            <a:endParaRPr lang="en-US" sz="4800" i="1" dirty="0"/>
          </a:p>
        </p:txBody>
      </p:sp>
      <p:sp>
        <p:nvSpPr>
          <p:cNvPr id="4" name="Text Placeholder 3"/>
          <p:cNvSpPr>
            <a:spLocks noGrp="1"/>
          </p:cNvSpPr>
          <p:nvPr>
            <p:ph type="body" sz="half" idx="2"/>
          </p:nvPr>
        </p:nvSpPr>
        <p:spPr>
          <a:xfrm>
            <a:off x="5150068" y="985974"/>
            <a:ext cx="3205655" cy="4878798"/>
          </a:xfrm>
          <a:ln>
            <a:solidFill>
              <a:srgbClr val="FFFF00"/>
            </a:solidFill>
          </a:ln>
        </p:spPr>
        <p:txBody>
          <a:bodyPr>
            <a:noAutofit/>
          </a:bodyPr>
          <a:lstStyle/>
          <a:p>
            <a:r>
              <a:rPr lang="en-US" sz="2400" i="1" dirty="0" smtClean="0"/>
              <a:t>“Outcasts </a:t>
            </a:r>
            <a:r>
              <a:rPr lang="en-US" sz="2400" i="1" dirty="0"/>
              <a:t>United</a:t>
            </a:r>
            <a:r>
              <a:rPr lang="en-US" sz="2400" dirty="0"/>
              <a:t> is the story of a refugee soccer team, a remarkable </a:t>
            </a:r>
            <a:r>
              <a:rPr lang="en-US" sz="2400" dirty="0" smtClean="0"/>
              <a:t>coach </a:t>
            </a:r>
            <a:r>
              <a:rPr lang="en-US" sz="2400" dirty="0"/>
              <a:t>and a small southern town turned upside down by the process of refugee </a:t>
            </a:r>
            <a:r>
              <a:rPr lang="en-US" sz="2400" dirty="0" smtClean="0"/>
              <a:t>resettlement” </a:t>
            </a:r>
            <a:r>
              <a:rPr lang="en-US" sz="2000" dirty="0" smtClean="0"/>
              <a:t>(outcastsunited.com).</a:t>
            </a:r>
            <a:endParaRPr lang="en-US" sz="2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230" y="409123"/>
            <a:ext cx="4000500" cy="6032500"/>
          </a:xfrm>
          <a:prstGeom prst="rect">
            <a:avLst/>
          </a:prstGeom>
        </p:spPr>
      </p:pic>
    </p:spTree>
    <p:extLst>
      <p:ext uri="{BB962C8B-B14F-4D97-AF65-F5344CB8AC3E}">
        <p14:creationId xmlns:p14="http://schemas.microsoft.com/office/powerpoint/2010/main" val="1217537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228599" y="603504"/>
            <a:ext cx="8560676" cy="5674325"/>
          </a:xfrm>
        </p:spPr>
        <p:txBody>
          <a:bodyPr>
            <a:normAutofit lnSpcReduction="10000"/>
          </a:bodyPr>
          <a:lstStyle/>
          <a:p>
            <a:r>
              <a:rPr lang="en-US" sz="4800" b="1" dirty="0" smtClean="0"/>
              <a:t>Unlikely Warrior </a:t>
            </a:r>
            <a:r>
              <a:rPr lang="en-US" sz="3000" dirty="0" smtClean="0"/>
              <a:t>by Georg Rauch</a:t>
            </a:r>
            <a:endParaRPr lang="en-US" sz="3000" b="1" dirty="0" smtClean="0"/>
          </a:p>
          <a:p>
            <a:r>
              <a:rPr lang="en-US" sz="2800" dirty="0" smtClean="0"/>
              <a:t>Georg </a:t>
            </a:r>
            <a:r>
              <a:rPr lang="en-US" sz="2800" dirty="0"/>
              <a:t>Rauch helped his mother hide dozens of Jews from the Gestapo behind false walls in their top-floor apartment and arrange for their safe transport out of the </a:t>
            </a:r>
            <a:r>
              <a:rPr lang="en-US" sz="2800" dirty="0" smtClean="0"/>
              <a:t>country. </a:t>
            </a:r>
            <a:r>
              <a:rPr lang="en-US" sz="2800" dirty="0"/>
              <a:t>Then came the day he was drafted into Hitler's army and shipped out to fight on the Eastern front as part of the German infantry―in spite of his having confessed his own Jewish ancestry. </a:t>
            </a:r>
            <a:r>
              <a:rPr lang="en-US" sz="2800" dirty="0" smtClean="0"/>
              <a:t>Unlikely </a:t>
            </a:r>
            <a:r>
              <a:rPr lang="en-US" sz="2800" dirty="0"/>
              <a:t>Warrior is Rauch's true account of this extraordinary adventure.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9275" y="994053"/>
            <a:ext cx="3284233" cy="4921169"/>
          </a:xfrm>
          <a:prstGeom prst="rect">
            <a:avLst/>
          </a:prstGeom>
        </p:spPr>
      </p:pic>
    </p:spTree>
    <p:extLst>
      <p:ext uri="{BB962C8B-B14F-4D97-AF65-F5344CB8AC3E}">
        <p14:creationId xmlns:p14="http://schemas.microsoft.com/office/powerpoint/2010/main" val="805760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47" y="221504"/>
            <a:ext cx="8897565" cy="1560716"/>
          </a:xfrm>
        </p:spPr>
        <p:txBody>
          <a:bodyPr/>
          <a:lstStyle/>
          <a:p>
            <a:r>
              <a:rPr lang="en-US" i="1" dirty="0" smtClean="0"/>
              <a:t>Disasters</a:t>
            </a:r>
            <a:r>
              <a:rPr lang="en-US" dirty="0" smtClean="0"/>
              <a:t/>
            </a:r>
            <a:br>
              <a:rPr lang="en-US" dirty="0" smtClean="0"/>
            </a:br>
            <a:r>
              <a:rPr lang="en-US" dirty="0" smtClean="0"/>
              <a:t>by Brenda Z. </a:t>
            </a:r>
            <a:r>
              <a:rPr lang="en-US" dirty="0" err="1" smtClean="0"/>
              <a:t>Guiberson</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70453" y="1782220"/>
            <a:ext cx="3417768" cy="4557024"/>
          </a:xfrm>
        </p:spPr>
      </p:pic>
      <p:sp>
        <p:nvSpPr>
          <p:cNvPr id="4" name="Content Placeholder 3"/>
          <p:cNvSpPr>
            <a:spLocks noGrp="1"/>
          </p:cNvSpPr>
          <p:nvPr>
            <p:ph sz="half" idx="2"/>
          </p:nvPr>
        </p:nvSpPr>
        <p:spPr/>
        <p:txBody>
          <a:bodyPr>
            <a:normAutofit/>
          </a:bodyPr>
          <a:lstStyle/>
          <a:p>
            <a:r>
              <a:rPr lang="en-US" sz="2800" dirty="0" smtClean="0"/>
              <a:t>From the smallpox epidemic to the devastation of Hurricane Katrina, this book looks at the impact of natural occurrences and disasters on humankind.</a:t>
            </a:r>
            <a:endParaRPr lang="en-US" sz="2800" dirty="0"/>
          </a:p>
        </p:txBody>
      </p:sp>
    </p:spTree>
    <p:extLst>
      <p:ext uri="{BB962C8B-B14F-4D97-AF65-F5344CB8AC3E}">
        <p14:creationId xmlns:p14="http://schemas.microsoft.com/office/powerpoint/2010/main" val="2033811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069" y="416528"/>
            <a:ext cx="10058400" cy="1371600"/>
          </a:xfrm>
        </p:spPr>
        <p:txBody>
          <a:bodyPr>
            <a:normAutofit/>
          </a:bodyPr>
          <a:lstStyle/>
          <a:p>
            <a:r>
              <a:rPr lang="en-US" i="1" dirty="0" smtClean="0"/>
              <a:t>Terrible Typhoid Mary </a:t>
            </a:r>
            <a:br>
              <a:rPr lang="en-US" i="1" dirty="0" smtClean="0"/>
            </a:br>
            <a:r>
              <a:rPr lang="en-US" sz="3600" dirty="0" smtClean="0"/>
              <a:t>by Susan Campbell </a:t>
            </a:r>
            <a:r>
              <a:rPr lang="en-US" sz="3600" dirty="0" err="1" smtClean="0"/>
              <a:t>Bartoletti</a:t>
            </a:r>
            <a:endParaRPr lang="en-US" sz="3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70493" y="1220569"/>
            <a:ext cx="3286694" cy="4969880"/>
          </a:xfrm>
        </p:spPr>
      </p:pic>
      <p:sp>
        <p:nvSpPr>
          <p:cNvPr id="5" name="TextBox 4"/>
          <p:cNvSpPr txBox="1"/>
          <p:nvPr/>
        </p:nvSpPr>
        <p:spPr>
          <a:xfrm>
            <a:off x="961698" y="1997349"/>
            <a:ext cx="5675585" cy="3416320"/>
          </a:xfrm>
          <a:prstGeom prst="rect">
            <a:avLst/>
          </a:prstGeom>
          <a:noFill/>
          <a:ln>
            <a:solidFill>
              <a:srgbClr val="FFC000"/>
            </a:solidFill>
            <a:prstDash val="dashDot"/>
          </a:ln>
        </p:spPr>
        <p:txBody>
          <a:bodyPr wrap="square" rtlCol="0">
            <a:spAutoFit/>
          </a:bodyPr>
          <a:lstStyle/>
          <a:p>
            <a:r>
              <a:rPr lang="en-US" sz="2400" dirty="0" smtClean="0"/>
              <a:t>One cook, one terrible disease, one unbelievable story!  Mary was never ill, but that didn’t keep authorities from putting her under house- arrest to get control of a disease.  Because of limited medical knowledge, we see how fear  can cause people to make decisions that seem so unfair! Or are they?</a:t>
            </a:r>
            <a:endParaRPr lang="en-US" sz="2400" dirty="0"/>
          </a:p>
        </p:txBody>
      </p:sp>
    </p:spTree>
    <p:extLst>
      <p:ext uri="{BB962C8B-B14F-4D97-AF65-F5344CB8AC3E}">
        <p14:creationId xmlns:p14="http://schemas.microsoft.com/office/powerpoint/2010/main" val="1208786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0089" y="727726"/>
            <a:ext cx="3182270" cy="2237865"/>
          </a:xfrm>
        </p:spPr>
        <p:txBody>
          <a:bodyPr>
            <a:noAutofit/>
          </a:bodyPr>
          <a:lstStyle/>
          <a:p>
            <a:r>
              <a:rPr lang="en-US" sz="7200" dirty="0"/>
              <a:t/>
            </a:r>
            <a:br>
              <a:rPr lang="en-US" sz="7200" dirty="0"/>
            </a:br>
            <a:endParaRPr lang="en-US" sz="72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7559" y="607392"/>
            <a:ext cx="4391353" cy="5370963"/>
          </a:xfrm>
        </p:spPr>
      </p:pic>
      <p:sp>
        <p:nvSpPr>
          <p:cNvPr id="4" name="Text Placeholder 3"/>
          <p:cNvSpPr>
            <a:spLocks noGrp="1"/>
          </p:cNvSpPr>
          <p:nvPr>
            <p:ph type="body" sz="half" idx="2"/>
          </p:nvPr>
        </p:nvSpPr>
        <p:spPr>
          <a:xfrm>
            <a:off x="9266315" y="851338"/>
            <a:ext cx="2652416" cy="3960913"/>
          </a:xfrm>
        </p:spPr>
        <p:txBody>
          <a:bodyPr>
            <a:normAutofit/>
          </a:bodyPr>
          <a:lstStyle/>
          <a:p>
            <a:r>
              <a:rPr lang="en-US" sz="2800" dirty="0" smtClean="0"/>
              <a:t>The </a:t>
            </a:r>
            <a:r>
              <a:rPr lang="en-US" sz="2800" dirty="0"/>
              <a:t>development of a devastating weapon from unassuming people.  </a:t>
            </a:r>
          </a:p>
          <a:p>
            <a:endParaRPr lang="en-US" sz="2800" dirty="0"/>
          </a:p>
        </p:txBody>
      </p:sp>
      <p:sp>
        <p:nvSpPr>
          <p:cNvPr id="7" name="TextBox 6"/>
          <p:cNvSpPr txBox="1"/>
          <p:nvPr/>
        </p:nvSpPr>
        <p:spPr>
          <a:xfrm>
            <a:off x="5046412" y="607392"/>
            <a:ext cx="3468413" cy="5262979"/>
          </a:xfrm>
          <a:prstGeom prst="rect">
            <a:avLst/>
          </a:prstGeom>
          <a:noFill/>
        </p:spPr>
        <p:txBody>
          <a:bodyPr wrap="square" rtlCol="0">
            <a:spAutoFit/>
          </a:bodyPr>
          <a:lstStyle/>
          <a:p>
            <a:r>
              <a:rPr lang="en-US" sz="2800" dirty="0" smtClean="0"/>
              <a:t>“This </a:t>
            </a:r>
            <a:r>
              <a:rPr lang="en-US" sz="2800" dirty="0"/>
              <a:t>is the story of the plotting, the risk-taking, the deceit, and genius that created the world's most formidable weapon. This is the story of the atomic </a:t>
            </a:r>
            <a:r>
              <a:rPr lang="en-US" sz="2800" dirty="0" smtClean="0"/>
              <a:t>bomb” (Amazon.com Review).</a:t>
            </a:r>
            <a:endParaRPr lang="en-US" sz="2800" dirty="0"/>
          </a:p>
        </p:txBody>
      </p:sp>
    </p:spTree>
    <p:extLst>
      <p:ext uri="{BB962C8B-B14F-4D97-AF65-F5344CB8AC3E}">
        <p14:creationId xmlns:p14="http://schemas.microsoft.com/office/powerpoint/2010/main" val="3559217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800" i="1" dirty="0" smtClean="0"/>
              <a:t>Get Real</a:t>
            </a:r>
            <a:br>
              <a:rPr lang="en-US" sz="4800" i="1" dirty="0" smtClean="0"/>
            </a:br>
            <a:r>
              <a:rPr lang="en-US" i="1" dirty="0" smtClean="0"/>
              <a:t>by Mara </a:t>
            </a:r>
            <a:r>
              <a:rPr lang="en-US" i="1" dirty="0" err="1" smtClean="0"/>
              <a:t>Rockliff</a:t>
            </a:r>
            <a:endParaRPr lang="en-US" i="1" dirty="0"/>
          </a:p>
        </p:txBody>
      </p:sp>
      <p:sp>
        <p:nvSpPr>
          <p:cNvPr id="19" name="Content Placeholder 18"/>
          <p:cNvSpPr>
            <a:spLocks noGrp="1"/>
          </p:cNvSpPr>
          <p:nvPr>
            <p:ph sz="half" idx="2"/>
          </p:nvPr>
        </p:nvSpPr>
        <p:spPr>
          <a:xfrm>
            <a:off x="6022428" y="756745"/>
            <a:ext cx="5102772" cy="5095415"/>
          </a:xfrm>
          <a:ln w="38100">
            <a:solidFill>
              <a:srgbClr val="FFC000"/>
            </a:solidFill>
          </a:ln>
        </p:spPr>
        <p:txBody>
          <a:bodyPr>
            <a:normAutofit lnSpcReduction="10000"/>
          </a:bodyPr>
          <a:lstStyle/>
          <a:p>
            <a:pPr marL="0" indent="0">
              <a:buNone/>
            </a:pPr>
            <a:r>
              <a:rPr lang="en-US" sz="2200" dirty="0" smtClean="0"/>
              <a:t>“This </a:t>
            </a:r>
            <a:r>
              <a:rPr lang="en-US" sz="2200" dirty="0"/>
              <a:t>frank, teen-friendly manifesto reveals what you're</a:t>
            </a:r>
            <a:r>
              <a:rPr lang="en-US" sz="2200" i="1" dirty="0"/>
              <a:t> really </a:t>
            </a:r>
            <a:r>
              <a:rPr lang="en-US" sz="2200" dirty="0"/>
              <a:t>buying when you spend your money on a burger, a cheap t-shirt, or a cell phone--and points the way to better choices, both for people and the planet.</a:t>
            </a:r>
            <a:br>
              <a:rPr lang="en-US" sz="2200" dirty="0"/>
            </a:br>
            <a:r>
              <a:rPr lang="en-US" sz="2200" dirty="0"/>
              <a:t/>
            </a:r>
            <a:br>
              <a:rPr lang="en-US" sz="2200" dirty="0"/>
            </a:br>
            <a:r>
              <a:rPr lang="en-US" sz="2200" dirty="0"/>
              <a:t>Start seeing the world for real, and discover how you can make a difference. </a:t>
            </a:r>
            <a:br>
              <a:rPr lang="en-US" sz="2200" dirty="0"/>
            </a:br>
            <a:r>
              <a:rPr lang="en-US" sz="2200" dirty="0"/>
              <a:t>You've got buying power--now let's see you change the world for good</a:t>
            </a:r>
            <a:r>
              <a:rPr lang="en-US" sz="2200" dirty="0" smtClean="0"/>
              <a:t>!”</a:t>
            </a:r>
            <a:r>
              <a:rPr lang="en-US" sz="2200" dirty="0"/>
              <a:t/>
            </a:r>
            <a:br>
              <a:rPr lang="en-US" sz="2200" dirty="0"/>
            </a:br>
            <a:r>
              <a:rPr lang="en-US" sz="2200" dirty="0"/>
              <a:t>(mararockliff.com)</a:t>
            </a:r>
          </a:p>
          <a:p>
            <a:endParaRPr lang="en-US" dirty="0"/>
          </a:p>
        </p:txBody>
      </p:sp>
      <p:pic>
        <p:nvPicPr>
          <p:cNvPr id="3" name="Content Placeholder 2"/>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12026" t="2044" r="11926" b="753"/>
          <a:stretch/>
        </p:blipFill>
        <p:spPr>
          <a:xfrm>
            <a:off x="1418896" y="1882720"/>
            <a:ext cx="3484179" cy="4453372"/>
          </a:xfrm>
        </p:spPr>
      </p:pic>
    </p:spTree>
    <p:extLst>
      <p:ext uri="{BB962C8B-B14F-4D97-AF65-F5344CB8AC3E}">
        <p14:creationId xmlns:p14="http://schemas.microsoft.com/office/powerpoint/2010/main" val="2395274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7559" y="488731"/>
            <a:ext cx="8844455" cy="1815882"/>
          </a:xfrm>
          <a:prstGeom prst="rect">
            <a:avLst/>
          </a:prstGeom>
          <a:noFill/>
        </p:spPr>
        <p:txBody>
          <a:bodyPr wrap="square" rtlCol="0">
            <a:spAutoFit/>
          </a:bodyPr>
          <a:lstStyle/>
          <a:p>
            <a:r>
              <a:rPr lang="en-US" sz="4400" dirty="0" smtClean="0">
                <a:latin typeface="Castellar" panose="020A0402060406010301" pitchFamily="18" charset="0"/>
              </a:rPr>
              <a:t>Which way to the Wild West? </a:t>
            </a:r>
          </a:p>
          <a:p>
            <a:r>
              <a:rPr lang="en-US" sz="2400" dirty="0" smtClean="0">
                <a:latin typeface="Castellar" panose="020A0402060406010301" pitchFamily="18" charset="0"/>
              </a:rPr>
              <a:t>By Steve </a:t>
            </a:r>
            <a:r>
              <a:rPr lang="en-US" sz="2400" dirty="0" err="1" smtClean="0">
                <a:latin typeface="Castellar" panose="020A0402060406010301" pitchFamily="18" charset="0"/>
              </a:rPr>
              <a:t>Sheinkin</a:t>
            </a:r>
            <a:endParaRPr lang="en-US" sz="2400" dirty="0">
              <a:latin typeface="Castellar" panose="020A0402060406010301"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4624" y="1526755"/>
            <a:ext cx="3442474" cy="5126293"/>
          </a:xfrm>
          <a:prstGeom prst="rect">
            <a:avLst/>
          </a:prstGeom>
        </p:spPr>
      </p:pic>
      <p:sp>
        <p:nvSpPr>
          <p:cNvPr id="4" name="TextBox 3"/>
          <p:cNvSpPr txBox="1"/>
          <p:nvPr/>
        </p:nvSpPr>
        <p:spPr>
          <a:xfrm>
            <a:off x="835572" y="3058849"/>
            <a:ext cx="5297214" cy="2062103"/>
          </a:xfrm>
          <a:prstGeom prst="rect">
            <a:avLst/>
          </a:prstGeom>
          <a:noFill/>
          <a:ln>
            <a:solidFill>
              <a:srgbClr val="00B0F0"/>
            </a:solidFill>
            <a:prstDash val="lgDash"/>
          </a:ln>
        </p:spPr>
        <p:txBody>
          <a:bodyPr wrap="square" rtlCol="0">
            <a:spAutoFit/>
          </a:bodyPr>
          <a:lstStyle/>
          <a:p>
            <a:r>
              <a:rPr lang="en-US" sz="3200" dirty="0" smtClean="0"/>
              <a:t>Everything your schoolbooks didn’t tell you about America’s westward expansion!!!!</a:t>
            </a:r>
            <a:endParaRPr lang="en-US"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0837" y="1298941"/>
            <a:ext cx="1037898" cy="1272262"/>
          </a:xfrm>
          <a:prstGeom prst="rect">
            <a:avLst/>
          </a:prstGeom>
        </p:spPr>
      </p:pic>
    </p:spTree>
    <p:extLst>
      <p:ext uri="{BB962C8B-B14F-4D97-AF65-F5344CB8AC3E}">
        <p14:creationId xmlns:p14="http://schemas.microsoft.com/office/powerpoint/2010/main" val="3787677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825" y="1389992"/>
            <a:ext cx="9068586" cy="2590800"/>
          </a:xfrm>
        </p:spPr>
        <p:txBody>
          <a:bodyPr/>
          <a:lstStyle/>
          <a:p>
            <a:r>
              <a:rPr lang="en-US" dirty="0" smtClean="0"/>
              <a:t> Eyes wide open</a:t>
            </a:r>
            <a:endParaRPr lang="en-US" dirty="0"/>
          </a:p>
        </p:txBody>
      </p:sp>
      <p:sp>
        <p:nvSpPr>
          <p:cNvPr id="3" name="Subtitle 2"/>
          <p:cNvSpPr>
            <a:spLocks noGrp="1"/>
          </p:cNvSpPr>
          <p:nvPr>
            <p:ph type="subTitle" idx="1"/>
          </p:nvPr>
        </p:nvSpPr>
        <p:spPr>
          <a:xfrm>
            <a:off x="1467507" y="3192515"/>
            <a:ext cx="4491858" cy="457201"/>
          </a:xfrm>
        </p:spPr>
        <p:txBody>
          <a:bodyPr/>
          <a:lstStyle/>
          <a:p>
            <a:r>
              <a:rPr lang="en-US" dirty="0" smtClean="0"/>
              <a:t>By Paul Fleischman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1801" y="740980"/>
            <a:ext cx="3171825" cy="5285224"/>
          </a:xfrm>
          <a:prstGeom prst="rect">
            <a:avLst/>
          </a:prstGeom>
        </p:spPr>
      </p:pic>
      <p:sp>
        <p:nvSpPr>
          <p:cNvPr id="5" name="TextBox 4"/>
          <p:cNvSpPr txBox="1"/>
          <p:nvPr/>
        </p:nvSpPr>
        <p:spPr>
          <a:xfrm>
            <a:off x="1825712" y="3649716"/>
            <a:ext cx="5880538" cy="1569660"/>
          </a:xfrm>
          <a:prstGeom prst="rect">
            <a:avLst/>
          </a:prstGeom>
          <a:noFill/>
        </p:spPr>
        <p:txBody>
          <a:bodyPr wrap="square" rtlCol="0">
            <a:spAutoFit/>
          </a:bodyPr>
          <a:lstStyle/>
          <a:p>
            <a:r>
              <a:rPr lang="en-US" sz="2400" b="1" dirty="0" smtClean="0">
                <a:solidFill>
                  <a:srgbClr val="FFFF00"/>
                </a:solidFill>
              </a:rPr>
              <a:t>“Take 250 years of human ingenuity. Add abundant fossil fuels.  The result: a population and lifestyle never seen before…”</a:t>
            </a:r>
            <a:endParaRPr lang="en-US" sz="2400" b="1" dirty="0">
              <a:solidFill>
                <a:srgbClr val="FFFF00"/>
              </a:solidFill>
            </a:endParaRPr>
          </a:p>
        </p:txBody>
      </p:sp>
    </p:spTree>
    <p:extLst>
      <p:ext uri="{BB962C8B-B14F-4D97-AF65-F5344CB8AC3E}">
        <p14:creationId xmlns:p14="http://schemas.microsoft.com/office/powerpoint/2010/main" val="399094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069" y="384997"/>
            <a:ext cx="10058400" cy="1371600"/>
          </a:xfrm>
        </p:spPr>
        <p:txBody>
          <a:bodyPr>
            <a:normAutofit/>
          </a:bodyPr>
          <a:lstStyle/>
          <a:p>
            <a:r>
              <a:rPr lang="en-US" sz="6600" dirty="0" smtClean="0"/>
              <a:t>Fooled You!</a:t>
            </a:r>
            <a:endParaRPr lang="en-US" sz="66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6247" y="1472818"/>
            <a:ext cx="3516208" cy="4834787"/>
          </a:xfrm>
        </p:spPr>
      </p:pic>
      <p:sp>
        <p:nvSpPr>
          <p:cNvPr id="5" name="TextBox 4"/>
          <p:cNvSpPr txBox="1"/>
          <p:nvPr/>
        </p:nvSpPr>
        <p:spPr>
          <a:xfrm rot="20393073">
            <a:off x="5089274" y="1835526"/>
            <a:ext cx="2922595" cy="646331"/>
          </a:xfrm>
          <a:prstGeom prst="rect">
            <a:avLst/>
          </a:prstGeom>
          <a:noFill/>
        </p:spPr>
        <p:txBody>
          <a:bodyPr wrap="none" rtlCol="0">
            <a:spAutoFit/>
          </a:bodyPr>
          <a:lstStyle/>
          <a:p>
            <a:r>
              <a:rPr lang="en-US" sz="3600" dirty="0" smtClean="0"/>
              <a:t>Crop Circles</a:t>
            </a:r>
            <a:endParaRPr lang="en-US" sz="3600" dirty="0"/>
          </a:p>
        </p:txBody>
      </p:sp>
      <p:sp>
        <p:nvSpPr>
          <p:cNvPr id="6" name="TextBox 5"/>
          <p:cNvSpPr txBox="1"/>
          <p:nvPr/>
        </p:nvSpPr>
        <p:spPr>
          <a:xfrm rot="1238680">
            <a:off x="8083377" y="4236345"/>
            <a:ext cx="3456395" cy="646331"/>
          </a:xfrm>
          <a:prstGeom prst="rect">
            <a:avLst/>
          </a:prstGeom>
          <a:noFill/>
        </p:spPr>
        <p:txBody>
          <a:bodyPr wrap="none" rtlCol="0">
            <a:spAutoFit/>
          </a:bodyPr>
          <a:lstStyle/>
          <a:p>
            <a:r>
              <a:rPr lang="en-US" sz="3600" dirty="0" smtClean="0"/>
              <a:t>Aliens on Earth</a:t>
            </a:r>
            <a:endParaRPr lang="en-US" sz="3600" dirty="0"/>
          </a:p>
        </p:txBody>
      </p:sp>
      <p:sp>
        <p:nvSpPr>
          <p:cNvPr id="7" name="TextBox 6"/>
          <p:cNvSpPr txBox="1"/>
          <p:nvPr/>
        </p:nvSpPr>
        <p:spPr>
          <a:xfrm rot="832776">
            <a:off x="6629738" y="936837"/>
            <a:ext cx="4907113" cy="646331"/>
          </a:xfrm>
          <a:prstGeom prst="rect">
            <a:avLst/>
          </a:prstGeom>
          <a:noFill/>
        </p:spPr>
        <p:txBody>
          <a:bodyPr wrap="none" rtlCol="0">
            <a:spAutoFit/>
          </a:bodyPr>
          <a:lstStyle/>
          <a:p>
            <a:r>
              <a:rPr lang="en-US" sz="3600" dirty="0" smtClean="0"/>
              <a:t>Fairies caught on film</a:t>
            </a:r>
            <a:endParaRPr lang="en-US" sz="3600" dirty="0"/>
          </a:p>
        </p:txBody>
      </p:sp>
      <p:sp>
        <p:nvSpPr>
          <p:cNvPr id="8" name="TextBox 7"/>
          <p:cNvSpPr txBox="1"/>
          <p:nvPr/>
        </p:nvSpPr>
        <p:spPr>
          <a:xfrm rot="20109857">
            <a:off x="6312901" y="5209627"/>
            <a:ext cx="2311851" cy="523220"/>
          </a:xfrm>
          <a:prstGeom prst="rect">
            <a:avLst/>
          </a:prstGeom>
          <a:noFill/>
        </p:spPr>
        <p:txBody>
          <a:bodyPr wrap="none" rtlCol="0">
            <a:spAutoFit/>
          </a:bodyPr>
          <a:lstStyle/>
          <a:p>
            <a:r>
              <a:rPr lang="en-US" sz="2800" dirty="0" smtClean="0"/>
              <a:t>Giant cats!!!</a:t>
            </a:r>
            <a:endParaRPr lang="en-US" sz="2800" dirty="0"/>
          </a:p>
        </p:txBody>
      </p:sp>
      <p:sp>
        <p:nvSpPr>
          <p:cNvPr id="10" name="Rectangle 9"/>
          <p:cNvSpPr/>
          <p:nvPr/>
        </p:nvSpPr>
        <p:spPr>
          <a:xfrm rot="19369299">
            <a:off x="3342987" y="2716760"/>
            <a:ext cx="7567717" cy="1862048"/>
          </a:xfrm>
          <a:prstGeom prst="rect">
            <a:avLst/>
          </a:prstGeom>
          <a:noFill/>
        </p:spPr>
        <p:txBody>
          <a:bodyPr wrap="square" lIns="91440" tIns="45720" rIns="91440" bIns="45720">
            <a:spAutoFit/>
          </a:bodyPr>
          <a:lstStyle/>
          <a:p>
            <a:pPr algn="ctr"/>
            <a:r>
              <a:rPr lang="en-US" sz="115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HOAXES</a:t>
            </a:r>
            <a:endParaRPr lang="en-US"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10347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Warrior’s Heart </a:t>
            </a:r>
            <a:r>
              <a:rPr lang="en-US" sz="2000" dirty="0" smtClean="0"/>
              <a:t>by </a:t>
            </a:r>
            <a:r>
              <a:rPr lang="en-US" sz="2000" dirty="0" err="1" smtClean="0"/>
              <a:t>Eirc</a:t>
            </a:r>
            <a:r>
              <a:rPr lang="en-US" sz="2000" dirty="0" smtClean="0"/>
              <a:t> </a:t>
            </a:r>
            <a:r>
              <a:rPr lang="en-US" sz="2000" dirty="0" err="1" smtClean="0"/>
              <a:t>Greitens</a:t>
            </a:r>
            <a:endParaRPr lang="en-US" dirty="0"/>
          </a:p>
        </p:txBody>
      </p:sp>
      <p:sp>
        <p:nvSpPr>
          <p:cNvPr id="3" name="Content Placeholder 2"/>
          <p:cNvSpPr>
            <a:spLocks noGrp="1"/>
          </p:cNvSpPr>
          <p:nvPr>
            <p:ph sz="half" idx="1"/>
          </p:nvPr>
        </p:nvSpPr>
        <p:spPr>
          <a:solidFill>
            <a:srgbClr val="0070C0"/>
          </a:solidFill>
        </p:spPr>
        <p:txBody>
          <a:bodyPr>
            <a:noAutofit/>
          </a:bodyPr>
          <a:lstStyle/>
          <a:p>
            <a:pPr marL="0" indent="0">
              <a:buNone/>
            </a:pPr>
            <a:r>
              <a:rPr lang="en-US" sz="2400" dirty="0" smtClean="0"/>
              <a:t>“As a humanitarian, he helped aid workers heal orphaned children in Rwanda and lived in camps alongside Bosnian refugees. As a warrior, he excelled at the hardest military training in the world and teamed up with fellow SEALs to hunt al Qaeda terrorists in Iraq.”</a:t>
            </a:r>
            <a:endParaRPr lang="en-US" sz="24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46308" y="1725065"/>
            <a:ext cx="3127401" cy="4691103"/>
          </a:xfrm>
        </p:spPr>
      </p:pic>
    </p:spTree>
    <p:extLst>
      <p:ext uri="{BB962C8B-B14F-4D97-AF65-F5344CB8AC3E}">
        <p14:creationId xmlns:p14="http://schemas.microsoft.com/office/powerpoint/2010/main" val="33037861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TM03457510[[fn=Savon]]</Template>
  <TotalTime>57</TotalTime>
  <Words>426</Words>
  <Application>Microsoft Office PowerPoint</Application>
  <PresentationFormat>Widescreen</PresentationFormat>
  <Paragraphs>28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Castellar</vt:lpstr>
      <vt:lpstr>Century Gothic</vt:lpstr>
      <vt:lpstr>Savon</vt:lpstr>
      <vt:lpstr>Narrative Nonfiction Book Talk</vt:lpstr>
      <vt:lpstr>Disasters by Brenda Z. Guiberson</vt:lpstr>
      <vt:lpstr>Terrible Typhoid Mary  by Susan Campbell Bartoletti</vt:lpstr>
      <vt:lpstr> </vt:lpstr>
      <vt:lpstr>Get Real by Mara Rockliff</vt:lpstr>
      <vt:lpstr>PowerPoint Presentation</vt:lpstr>
      <vt:lpstr> Eyes wide open</vt:lpstr>
      <vt:lpstr>Fooled You!</vt:lpstr>
      <vt:lpstr>The Warrior’s Heart by Eirc Greitens</vt:lpstr>
      <vt:lpstr>Outcasts United   by Warren St. John</vt:lpstr>
      <vt:lpstr>PowerPoint Presentation</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 Nonfiction Book Talk</dc:title>
  <dc:creator>AprilLee</dc:creator>
  <cp:lastModifiedBy>Alyson Newhouse</cp:lastModifiedBy>
  <cp:revision>9</cp:revision>
  <dcterms:created xsi:type="dcterms:W3CDTF">2016-09-08T15:09:22Z</dcterms:created>
  <dcterms:modified xsi:type="dcterms:W3CDTF">2016-09-12T12:42:23Z</dcterms:modified>
</cp:coreProperties>
</file>